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76" r:id="rId19"/>
    <p:sldId id="268" r:id="rId20"/>
    <p:sldId id="277" r:id="rId21"/>
    <p:sldId id="278" r:id="rId22"/>
    <p:sldId id="269" r:id="rId23"/>
    <p:sldId id="270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386"/>
    <p:restoredTop sz="97078"/>
  </p:normalViewPr>
  <p:slideViewPr>
    <p:cSldViewPr snapToGrid="0">
      <p:cViewPr>
        <p:scale>
          <a:sx n="250" d="100"/>
          <a:sy n="250" d="100"/>
        </p:scale>
        <p:origin x="144" y="-3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334ea7820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334ea7820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43488a547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43488a5471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3487730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3487730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3488a547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3488a547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25829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853945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691929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187030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114169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856684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342851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baa90f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baa90fe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744072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177224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3f09ef09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43f09ef09a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3f09ef09a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3f09ef09a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3f09ef09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3f09ef09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f09ef09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3f09ef09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3f09ef09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3f09ef09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3f09ef09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3f09ef09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3f09ef09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3f09ef09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3f09ef09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3f09ef09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3488a547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3488a547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4"/>
          <p:cNvGrpSpPr/>
          <p:nvPr/>
        </p:nvGrpSpPr>
        <p:grpSpPr>
          <a:xfrm>
            <a:off x="0" y="-1779"/>
            <a:ext cx="9144009" cy="5150270"/>
            <a:chOff x="0" y="-2372"/>
            <a:chExt cx="12192011" cy="6867027"/>
          </a:xfrm>
        </p:grpSpPr>
        <p:sp>
          <p:nvSpPr>
            <p:cNvPr id="58" name="Google Shape;58;p14"/>
            <p:cNvSpPr/>
            <p:nvPr/>
          </p:nvSpPr>
          <p:spPr>
            <a:xfrm>
              <a:off x="0" y="1"/>
              <a:ext cx="12192000" cy="6858000"/>
            </a:xfrm>
            <a:prstGeom prst="rect">
              <a:avLst/>
            </a:prstGeom>
            <a:blipFill rotWithShape="1">
              <a:blip r:embed="rId2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>
              <a:off x="3220" y="2667001"/>
              <a:ext cx="4191000" cy="4191000"/>
            </a:xfrm>
            <a:prstGeom prst="ellipse">
              <a:avLst/>
            </a:prstGeom>
            <a:gradFill>
              <a:gsLst>
                <a:gs pos="0">
                  <a:srgbClr val="F7F7F7">
                    <a:alpha val="10980"/>
                  </a:srgbClr>
                </a:gs>
                <a:gs pos="36000">
                  <a:srgbClr val="F7F7F7">
                    <a:alpha val="9803"/>
                  </a:srgbClr>
                </a:gs>
                <a:gs pos="75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>
              <a:off x="1750" y="2895601"/>
              <a:ext cx="2362200" cy="2362200"/>
            </a:xfrm>
            <a:prstGeom prst="ellipse">
              <a:avLst/>
            </a:prstGeom>
            <a:gradFill>
              <a:gsLst>
                <a:gs pos="0">
                  <a:srgbClr val="F7F7F7">
                    <a:alpha val="7843"/>
                  </a:srgbClr>
                </a:gs>
                <a:gs pos="36000">
                  <a:srgbClr val="F7F7F7">
                    <a:alpha val="7843"/>
                  </a:srgbClr>
                </a:gs>
                <a:gs pos="72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8609012" y="1676401"/>
              <a:ext cx="2819400" cy="2819400"/>
            </a:xfrm>
            <a:prstGeom prst="ellipse">
              <a:avLst/>
            </a:prstGeom>
            <a:gradFill>
              <a:gsLst>
                <a:gs pos="0">
                  <a:srgbClr val="F7F7F7">
                    <a:alpha val="6666"/>
                  </a:srgbClr>
                </a:gs>
                <a:gs pos="36000">
                  <a:srgbClr val="F7F7F7">
                    <a:alpha val="5882"/>
                  </a:srgbClr>
                </a:gs>
                <a:gs pos="69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7999412" y="-2372"/>
              <a:ext cx="1600200" cy="16002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73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8609012" y="5874055"/>
              <a:ext cx="990600" cy="990600"/>
            </a:xfrm>
            <a:prstGeom prst="ellipse">
              <a:avLst/>
            </a:prstGeom>
            <a:gradFill>
              <a:gsLst>
                <a:gs pos="0">
                  <a:srgbClr val="F7F7F7">
                    <a:alpha val="13725"/>
                  </a:srgbClr>
                </a:gs>
                <a:gs pos="36000">
                  <a:srgbClr val="F7F7F7">
                    <a:alpha val="6666"/>
                  </a:srgbClr>
                </a:gs>
                <a:gs pos="66000">
                  <a:srgbClr val="F7F7F7">
                    <a:alpha val="0"/>
                  </a:srgbClr>
                </a:gs>
                <a:gs pos="100000">
                  <a:srgbClr val="F7F7F7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5713412" y="402166"/>
              <a:ext cx="6055200" cy="6053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4"/>
            <p:cNvSpPr/>
            <p:nvPr/>
          </p:nvSpPr>
          <p:spPr>
            <a:xfrm rot="-5677505">
              <a:off x="3140479" y="1826075"/>
              <a:ext cx="3299419" cy="440920"/>
            </a:xfrm>
            <a:custGeom>
              <a:avLst/>
              <a:gdLst/>
              <a:ahLst/>
              <a:cxnLst/>
              <a:rect l="l" t="t" r="r" b="b"/>
              <a:pathLst>
                <a:path w="10000" h="5291" extrusionOk="0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4"/>
            <p:cNvSpPr/>
            <p:nvPr/>
          </p:nvSpPr>
          <p:spPr>
            <a:xfrm rot="-5400000">
              <a:off x="2229375" y="2801718"/>
              <a:ext cx="6053675" cy="1254560"/>
            </a:xfrm>
            <a:custGeom>
              <a:avLst/>
              <a:gdLst/>
              <a:ahLst/>
              <a:cxnLst/>
              <a:rect l="l" t="t" r="r" b="b"/>
              <a:pathLst>
                <a:path w="10000" h="8000" extrusionOk="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7" name="Google Shape;67;p14"/>
            <p:cNvSpPr/>
            <p:nvPr/>
          </p:nvSpPr>
          <p:spPr>
            <a:xfrm>
              <a:off x="0" y="1588"/>
              <a:ext cx="12192011" cy="6856413"/>
            </a:xfrm>
            <a:custGeom>
              <a:avLst/>
              <a:gdLst/>
              <a:ahLst/>
              <a:cxnLst/>
              <a:rect l="l" t="t" r="r" b="b"/>
              <a:pathLst>
                <a:path w="15356" h="8638" extrusionOk="0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</p:grp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866216" y="971550"/>
            <a:ext cx="20949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entury Gothic"/>
              <a:buNone/>
              <a:defRPr sz="18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14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4335861" y="1085850"/>
            <a:ext cx="38925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984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921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857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Char char="▶"/>
              <a:defRPr sz="11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7305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Char char="▶"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866216" y="2171701"/>
            <a:ext cx="20949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Noto Sans Symbols"/>
              <a:buNone/>
              <a:defRPr sz="11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700"/>
              <a:buFont typeface="Noto Sans Symbols"/>
              <a:buNone/>
              <a:defRPr sz="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286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500"/>
              <a:buFont typeface="Noto Sans Symbols"/>
              <a:buNone/>
              <a:defRPr sz="7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7988204" y="4795547"/>
            <a:ext cx="742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96269" y="4793880"/>
            <a:ext cx="28947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1" i="0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/>
          <p:nvPr/>
        </p:nvSpPr>
        <p:spPr>
          <a:xfrm>
            <a:off x="7828359" y="0"/>
            <a:ext cx="514200" cy="857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10"/>
              </a:srgbClr>
            </a:outerShdw>
          </a:effectLst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7764407" y="221798"/>
            <a:ext cx="628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100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Big Data pada </a:t>
            </a:r>
            <a:r>
              <a:rPr lang="en" dirty="0" err="1"/>
              <a:t>Penelitian</a:t>
            </a:r>
            <a:endParaRPr dirty="0"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/>
            <a:r>
              <a:rPr lang="en-GB" sz="1400" dirty="0" err="1"/>
              <a:t>Dr.</a:t>
            </a:r>
            <a:r>
              <a:rPr lang="en-GB" sz="1400" dirty="0"/>
              <a:t> </a:t>
            </a:r>
            <a:r>
              <a:rPr lang="en-GB" sz="1400" dirty="0" err="1"/>
              <a:t>Mardhani</a:t>
            </a:r>
            <a:r>
              <a:rPr lang="en-GB" sz="1400" dirty="0"/>
              <a:t> </a:t>
            </a:r>
            <a:r>
              <a:rPr lang="en-GB" sz="1400" dirty="0" err="1"/>
              <a:t>Riasetiawan</a:t>
            </a:r>
            <a:endParaRPr lang="en-GB" sz="1400" dirty="0"/>
          </a:p>
          <a:p>
            <a:pPr marL="0" lvl="0" indent="0" algn="l"/>
            <a:endParaRPr lang="en-GB" sz="1400" dirty="0"/>
          </a:p>
          <a:p>
            <a:pPr marL="0" lvl="0" indent="0"/>
            <a:endParaRPr lang="en-GB" sz="1400" dirty="0"/>
          </a:p>
          <a:p>
            <a:pPr marL="0" lvl="0" indent="0"/>
            <a:r>
              <a:rPr lang="en-GB" sz="1400" dirty="0"/>
              <a:t>Lab </a:t>
            </a:r>
            <a:r>
              <a:rPr lang="en-GB" sz="1400" dirty="0" err="1"/>
              <a:t>Riset</a:t>
            </a:r>
            <a:r>
              <a:rPr lang="en-GB" sz="1400" dirty="0"/>
              <a:t> </a:t>
            </a:r>
            <a:r>
              <a:rPr lang="en-GB" sz="1400" dirty="0" err="1"/>
              <a:t>Sistem</a:t>
            </a:r>
            <a:r>
              <a:rPr lang="en-GB" sz="1400" dirty="0"/>
              <a:t> </a:t>
            </a:r>
            <a:r>
              <a:rPr lang="en-GB" sz="1400" dirty="0" err="1"/>
              <a:t>Komputer</a:t>
            </a:r>
            <a:r>
              <a:rPr lang="en-GB" sz="1400" dirty="0"/>
              <a:t> dan </a:t>
            </a:r>
            <a:r>
              <a:rPr lang="en-GB" sz="1400" dirty="0" err="1"/>
              <a:t>Jaringan</a:t>
            </a:r>
            <a:r>
              <a:rPr lang="en-GB" sz="1400" dirty="0"/>
              <a:t>, DIKE FMIPA UGM</a:t>
            </a:r>
          </a:p>
          <a:p>
            <a:pPr marL="0" lvl="0" indent="0"/>
            <a:r>
              <a:rPr lang="en-GB" sz="1400" dirty="0" err="1"/>
              <a:t>skj.mipa.ugm.ac.id</a:t>
            </a:r>
            <a:endParaRPr lang="en-GB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View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751" y="146175"/>
            <a:ext cx="6053200" cy="48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Data Flow</a:t>
            </a:r>
            <a:endParaRPr/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025" y="1122500"/>
            <a:ext cx="6981825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1074875"/>
            <a:ext cx="60769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-GB"/>
              <a:t>Big Data - Karakteristik</a:t>
            </a:r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Kumpulan data yang dijumlahkan jadi besar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Kumpulan data berukuran besar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Data berbagai jenis tipe dan variasi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Data yang dihasilkan secara real time atau batch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Data yang memiliki sifat tertentu (rahasia, dan lainnya)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Data bernilai di masa depan</a:t>
            </a:r>
            <a:endParaRPr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GB"/>
              <a:t>Data yang dapat bertaut satu sama lain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363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045375"/>
            <a:ext cx="8839199" cy="3642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345275" y="500075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Tradisional vs Big Data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25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38325" y="223825"/>
            <a:ext cx="5773451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595325" y="511975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Tipe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654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Sumber Data</a:t>
            </a:r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Data Primer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Dataset : data yang telah disiapkan terlebih dahulu untuk tujuan tertentu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Misalnya : ada di portal open data, sharing data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01375"/>
            <a:ext cx="5357800" cy="301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2201375"/>
            <a:ext cx="4581526" cy="3012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61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2. Data Sekunder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Data pendukung yang berhubungan langsung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-GB"/>
              <a:t>Data yang bersumber dari pihak lain sebagai pembanding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-GB"/>
              <a:t>Data dari experts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-GB"/>
              <a:t>Data pendukung yang tidak berhubung langsung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-GB"/>
              <a:t>Data dari social media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-GB"/>
              <a:t>Data dari situs berita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-GB"/>
              <a:t>Data dari tools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9808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Bentuk Data</a:t>
            </a: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575" y="1017725"/>
            <a:ext cx="4762500" cy="3333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945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Big Data Architecture</a:t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900" y="1173925"/>
            <a:ext cx="6998198" cy="3820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40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Poin Pembahasan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Big Data &amp; Penelitian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Alur Proses Big Data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 Gathering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 Preparation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 Preprocessing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 Processing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 Analytic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Pengenalan dan Explorasi Tools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/>
              <a:t>Big Data Flow</a:t>
            </a:r>
            <a:endParaRPr/>
          </a:p>
        </p:txBody>
      </p:sp>
      <p:pic>
        <p:nvPicPr>
          <p:cNvPr id="206" name="Google Shape;20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170125"/>
            <a:ext cx="8839200" cy="3608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82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13" name="Google Shape;21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252" y="0"/>
            <a:ext cx="7557496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633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Gathering</a:t>
            </a:r>
            <a:endParaRPr/>
          </a:p>
        </p:txBody>
      </p:sp>
      <p:pic>
        <p:nvPicPr>
          <p:cNvPr id="160" name="Google Shape;16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1" cy="271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450" y="202050"/>
            <a:ext cx="8870950" cy="45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Penelitian di Big Data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Data dalam Penelitian</a:t>
            </a: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Technology tools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 gathering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 processing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 analytics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Object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“Big data issues”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“Big data” impacts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150" y="257175"/>
            <a:ext cx="6743700" cy="46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56" y="0"/>
            <a:ext cx="898448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77127"/>
            <a:ext cx="9144000" cy="3989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Learned 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4532026" cy="254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6826" y="1170125"/>
            <a:ext cx="4154774" cy="2335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Alur Kerja pada Big Data</a:t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2772" y="1127235"/>
            <a:ext cx="6708230" cy="383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217</Words>
  <Application>Microsoft Macintosh PowerPoint</Application>
  <PresentationFormat>On-screen Show (16:9)</PresentationFormat>
  <Paragraphs>56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Century Gothic</vt:lpstr>
      <vt:lpstr>Noto Sans Symbols</vt:lpstr>
      <vt:lpstr>Calibri</vt:lpstr>
      <vt:lpstr>Arial</vt:lpstr>
      <vt:lpstr>Simple Light</vt:lpstr>
      <vt:lpstr>Big Data pada Penelitian</vt:lpstr>
      <vt:lpstr>Poin Pembahasan</vt:lpstr>
      <vt:lpstr>Penelitian di Big Data</vt:lpstr>
      <vt:lpstr>Big Data dalam Penelitian</vt:lpstr>
      <vt:lpstr>PowerPoint Presentation</vt:lpstr>
      <vt:lpstr>PowerPoint Presentation</vt:lpstr>
      <vt:lpstr>PowerPoint Presentation</vt:lpstr>
      <vt:lpstr>Learned </vt:lpstr>
      <vt:lpstr>Alur Kerja pada Big Data</vt:lpstr>
      <vt:lpstr>Technology View</vt:lpstr>
      <vt:lpstr>Big Data Flow</vt:lpstr>
      <vt:lpstr>PowerPoint Presentation</vt:lpstr>
      <vt:lpstr>Big Data - Karakteristik</vt:lpstr>
      <vt:lpstr>PowerPoint Presentation</vt:lpstr>
      <vt:lpstr>PowerPoint Presentation</vt:lpstr>
      <vt:lpstr>Sumber Data</vt:lpstr>
      <vt:lpstr>PowerPoint Presentation</vt:lpstr>
      <vt:lpstr>Bentuk Data</vt:lpstr>
      <vt:lpstr>Big Data Architecture</vt:lpstr>
      <vt:lpstr>Big Data Flow</vt:lpstr>
      <vt:lpstr>PowerPoint Presentation</vt:lpstr>
      <vt:lpstr>Data Gathering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pada Penelitian</dc:title>
  <cp:lastModifiedBy>mardhani</cp:lastModifiedBy>
  <cp:revision>4</cp:revision>
  <dcterms:modified xsi:type="dcterms:W3CDTF">2021-01-30T09:23:59Z</dcterms:modified>
</cp:coreProperties>
</file>